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306" r:id="rId8"/>
    <p:sldId id="257" r:id="rId9"/>
    <p:sldId id="258" r:id="rId10"/>
    <p:sldId id="259" r:id="rId11"/>
    <p:sldId id="260" r:id="rId12"/>
    <p:sldId id="261" r:id="rId13"/>
    <p:sldId id="263" r:id="rId14"/>
    <p:sldId id="296" r:id="rId15"/>
    <p:sldId id="264" r:id="rId16"/>
    <p:sldId id="262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7" r:id="rId34"/>
    <p:sldId id="282" r:id="rId35"/>
    <p:sldId id="283" r:id="rId36"/>
    <p:sldId id="284" r:id="rId37"/>
    <p:sldId id="285" r:id="rId38"/>
    <p:sldId id="269" r:id="rId39"/>
    <p:sldId id="286" r:id="rId40"/>
    <p:sldId id="287" r:id="rId41"/>
    <p:sldId id="288" r:id="rId42"/>
    <p:sldId id="289" r:id="rId43"/>
    <p:sldId id="290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05" r:id="rId6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719691-6141-7A43-9C4C-61087847A8D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D29A72-369C-1640-B122-24A55C35B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avid\My%20Documents\Video%20Clips\Carol%20Ann.mpg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csmith@griffinhammi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David\My%20Documents\Video%20Clips\Craig.m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Job Coaching &amp; Fading Strategies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 Smith</a:t>
            </a:r>
          </a:p>
          <a:p>
            <a:r>
              <a:rPr lang="en-US" dirty="0" smtClean="0"/>
              <a:t>Griffin Hammis Associates </a:t>
            </a:r>
          </a:p>
          <a:p>
            <a:r>
              <a:rPr lang="en-US" dirty="0" smtClean="0"/>
              <a:t>October 6, 2017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“What”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beyond jobs tasks themselves</a:t>
            </a:r>
          </a:p>
          <a:p>
            <a:r>
              <a:rPr lang="en-US" dirty="0" smtClean="0"/>
              <a:t>Company Culture</a:t>
            </a:r>
          </a:p>
          <a:p>
            <a:r>
              <a:rPr lang="en-US" dirty="0" smtClean="0"/>
              <a:t>Company Ritual’s</a:t>
            </a:r>
          </a:p>
          <a:p>
            <a:r>
              <a:rPr lang="en-US" dirty="0" smtClean="0"/>
              <a:t>Co-worker interactions</a:t>
            </a:r>
          </a:p>
          <a:p>
            <a:r>
              <a:rPr lang="en-US" dirty="0" smtClean="0"/>
              <a:t>Insights on supervisor-staff relationships</a:t>
            </a:r>
          </a:p>
          <a:p>
            <a:r>
              <a:rPr lang="en-US" dirty="0" smtClean="0"/>
              <a:t>Pace &amp; structure of the work day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Culture???</a:t>
            </a:r>
            <a:endParaRPr lang="en-US" dirty="0"/>
          </a:p>
        </p:txBody>
      </p:sp>
      <p:pic>
        <p:nvPicPr>
          <p:cNvPr id="1026" name="Picture 2" descr="C:\Users\c.smith\AppData\Local\Microsoft\Windows\Temporary Internet Files\Content.IE5\GM4ROG19\Now Hir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320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Job Analysis Record (JAR)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for identifying what to teach </a:t>
            </a:r>
          </a:p>
          <a:p>
            <a:r>
              <a:rPr lang="en-US" dirty="0" smtClean="0"/>
              <a:t>Capture tangible and intangible elements of job, e.g.:</a:t>
            </a:r>
          </a:p>
          <a:p>
            <a:r>
              <a:rPr lang="en-US" dirty="0" smtClean="0"/>
              <a:t>Tasks, performance &amp; quality measures </a:t>
            </a:r>
          </a:p>
          <a:p>
            <a:r>
              <a:rPr lang="en-US" dirty="0" smtClean="0"/>
              <a:t>Rituals, natural trainers, “go to” people </a:t>
            </a:r>
          </a:p>
          <a:p>
            <a:r>
              <a:rPr lang="en-US" dirty="0" smtClean="0"/>
              <a:t>Writing it down is best safety net for not overlooking critical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 When to 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JAR as a foundation for:</a:t>
            </a:r>
          </a:p>
          <a:p>
            <a:endParaRPr lang="en-US" dirty="0" smtClean="0"/>
          </a:p>
          <a:p>
            <a:r>
              <a:rPr lang="en-US" dirty="0" smtClean="0"/>
              <a:t>Negotiating a job</a:t>
            </a:r>
          </a:p>
          <a:p>
            <a:endParaRPr lang="en-US" dirty="0" smtClean="0"/>
          </a:p>
          <a:p>
            <a:r>
              <a:rPr lang="en-US" dirty="0" smtClean="0"/>
              <a:t>Assessing what to teach once job has been secured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Consideration</a:t>
            </a:r>
          </a:p>
          <a:p>
            <a:endParaRPr lang="en-US" dirty="0" smtClean="0"/>
          </a:p>
          <a:p>
            <a:r>
              <a:rPr lang="en-US" b="1" dirty="0" smtClean="0"/>
              <a:t>Must </a:t>
            </a:r>
            <a:r>
              <a:rPr lang="en-US" dirty="0" smtClean="0"/>
              <a:t>be based on: </a:t>
            </a:r>
          </a:p>
          <a:p>
            <a:r>
              <a:rPr lang="en-US" dirty="0" smtClean="0"/>
              <a:t>Knowledge of Individual, </a:t>
            </a:r>
            <a:r>
              <a:rPr lang="en-US" b="1" dirty="0" smtClean="0"/>
              <a:t>and</a:t>
            </a:r>
          </a:p>
          <a:p>
            <a:r>
              <a:rPr lang="en-US" dirty="0" smtClean="0"/>
              <a:t>Knowledge of Job/Company/Culture</a:t>
            </a:r>
          </a:p>
          <a:p>
            <a:r>
              <a:rPr lang="en-US" dirty="0" smtClean="0"/>
              <a:t>Best instruction in the world can’t overcome a bad fit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Goodness of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JAR: Key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oriented</a:t>
            </a:r>
          </a:p>
          <a:p>
            <a:r>
              <a:rPr lang="en-US" dirty="0" smtClean="0"/>
              <a:t>Developed for all work routines:</a:t>
            </a:r>
          </a:p>
          <a:p>
            <a:r>
              <a:rPr lang="en-US" dirty="0" smtClean="0"/>
              <a:t>Core</a:t>
            </a:r>
          </a:p>
          <a:p>
            <a:r>
              <a:rPr lang="en-US" dirty="0" smtClean="0"/>
              <a:t>Episodic</a:t>
            </a:r>
          </a:p>
          <a:p>
            <a:r>
              <a:rPr lang="en-US" dirty="0" smtClean="0"/>
              <a:t>Job-related</a:t>
            </a:r>
          </a:p>
          <a:p>
            <a:r>
              <a:rPr lang="en-US" dirty="0" smtClean="0"/>
              <a:t>Task steps should: </a:t>
            </a:r>
          </a:p>
          <a:p>
            <a:r>
              <a:rPr lang="en-US" dirty="0" smtClean="0"/>
              <a:t>Reflect natural instruction</a:t>
            </a:r>
          </a:p>
          <a:p>
            <a:r>
              <a:rPr lang="en-US" dirty="0" smtClean="0"/>
              <a:t>Be verified by supervisory/co-workers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Job Analysis Record (JAR)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for identifying what to teach </a:t>
            </a:r>
          </a:p>
          <a:p>
            <a:r>
              <a:rPr lang="en-US" dirty="0" smtClean="0"/>
              <a:t>Capture tangible and intangible elements of job, e.g.:</a:t>
            </a:r>
          </a:p>
          <a:p>
            <a:r>
              <a:rPr lang="en-US" dirty="0" smtClean="0"/>
              <a:t>Tasks, performance &amp; quality measures </a:t>
            </a:r>
          </a:p>
          <a:p>
            <a:r>
              <a:rPr lang="en-US" dirty="0" smtClean="0"/>
              <a:t>Rituals, natural trainers, “go to” people </a:t>
            </a:r>
          </a:p>
          <a:p>
            <a:r>
              <a:rPr lang="en-US" dirty="0" smtClean="0"/>
              <a:t>Writing it down is best safety net for not overlooking critical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Routines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Repeating cycles</a:t>
            </a:r>
          </a:p>
          <a:p>
            <a:r>
              <a:rPr lang="en-US" dirty="0" smtClean="0"/>
              <a:t>Performed most frequently during work day</a:t>
            </a:r>
          </a:p>
          <a:p>
            <a:r>
              <a:rPr lang="en-US" dirty="0" smtClean="0"/>
              <a:t>End of one cycle signals start of next</a:t>
            </a:r>
          </a:p>
          <a:p>
            <a:r>
              <a:rPr lang="en-US" dirty="0" smtClean="0"/>
              <a:t>Typically easiest to master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(Callahan &amp; Garner, 1997)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Episodic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cycles/specific steps</a:t>
            </a:r>
          </a:p>
          <a:p>
            <a:r>
              <a:rPr lang="en-US" dirty="0" smtClean="0"/>
              <a:t>Performed less frequently during day or week</a:t>
            </a:r>
          </a:p>
          <a:p>
            <a:r>
              <a:rPr lang="en-US" dirty="0" smtClean="0"/>
              <a:t>Less opportunity to practice </a:t>
            </a:r>
          </a:p>
          <a:p>
            <a:r>
              <a:rPr lang="en-US" dirty="0" smtClean="0"/>
              <a:t>Typically more difficult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Customized Tasks @ Training</a:t>
            </a:r>
            <a:endParaRPr lang="en-US" dirty="0"/>
          </a:p>
        </p:txBody>
      </p:sp>
      <p:pic>
        <p:nvPicPr>
          <p:cNvPr id="4" name="Picture 6" descr="Mennio, Mi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3407" y="2058713"/>
            <a:ext cx="4497185" cy="33708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/>
            </a:r>
            <a:br>
              <a:rPr dirty="0" smtClean="0"/>
            </a:br>
            <a:r>
              <a:rPr u="sng" dirty="0" smtClean="0"/>
              <a:t>https://www.youtube.com/watch?v=4b8qk3zpops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Training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a task into its component parts (teachable steps)</a:t>
            </a:r>
          </a:p>
          <a:p>
            <a:endParaRPr lang="en-US" dirty="0" smtClean="0"/>
          </a:p>
          <a:p>
            <a:r>
              <a:rPr lang="en-US" dirty="0" smtClean="0"/>
              <a:t>Steps listed in sequence first to last</a:t>
            </a:r>
          </a:p>
          <a:p>
            <a:endParaRPr lang="en-US" dirty="0" smtClean="0"/>
          </a:p>
          <a:p>
            <a:r>
              <a:rPr lang="en-US" dirty="0" smtClean="0"/>
              <a:t>Perform listed steps to assess accuracy &amp; completeness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Presume Discovery &amp; Job Match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“Ecological Fit”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“Your New Employee” sets Expectations of the Employer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Goal is to Augment the Natural Trainer’s Efforts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4100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Job Analysis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Before The New Employee Begins Working: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Observe the tasks being performed by workers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Learn each task you will have to teach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Prepare Task Analyses, Checklists &amp; possible assistive tech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Review with Employer &amp; Natural Trainer for Refinement &amp; Permissions 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5124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Job Analysis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Observe to identify potential Natural Support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Observe Intersecting Tasks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the Job Analysis Record (JAR)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Break Tasks into Discrete “Jobs” or “Projects” and teach accordingly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Learn the Tasks but decide with Employer who should initially Teach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Regardless, learn the Tasks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7172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Job 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Note that not all Tasks need a TA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Note that not all Tasks are as important as Others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Note that not all Tasks have specific Performance Requirements or Expectations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If unsure, be sure to Ask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Always consider the needs of the Learner</a:t>
            </a:r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8196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Prep for Day One: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Clarify everyone’s role for Day One/Week One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Get Schedule, hours, pay in writing 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-1" charset="-128"/>
              </a:rPr>
              <a:t>(an email will do)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If planning to modify Typical Means &amp; Methods, negotiate before Day One if possible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Make it known clearly that your role is to support &amp; fade</a:t>
            </a:r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9220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Day One/Week One: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If Needed, Re-Clarify everyone’s role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Review Schedule &amp; any Modifications with Employer &amp; Employee</a:t>
            </a:r>
            <a:endParaRPr lang="en-US" sz="1600" dirty="0" smtClean="0">
              <a:solidFill>
                <a:schemeClr val="bg1"/>
              </a:solidFill>
              <a:ea typeface="ＭＳ Ｐゴシック" pitchFamily="-1" charset="-128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Review &amp; Update modifications to Typical Means &amp; Methods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Discuss/Adapt Performance &amp; Expectations with Employee &amp; Employer</a:t>
            </a:r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10244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Support both the Trainer &amp; the Trainee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Fit in: dress, breaks, cell phone off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Design &amp; Perform tasks as closely to the business norm as possible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Systematic Instruction &amp; Minimize Reward/Verbals!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You are not the Supervisor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ea typeface="ＭＳ Ｐゴシック" pitchFamily="-1" charset="-128"/>
            </a:endParaRPr>
          </a:p>
        </p:txBody>
      </p:sp>
      <p:pic>
        <p:nvPicPr>
          <p:cNvPr id="11268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Work Support (and Long Term Support) is usually determined thru Assessment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Self-Support methods: having strong social bonds; facilitate inclusion in worksite that matches the person; the use of assistive tech from simple checklists to recorders to Apps to labor-saving equipment….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ea typeface="ＭＳ Ｐゴシック" pitchFamily="-1" charset="-128"/>
            </a:endParaRPr>
          </a:p>
        </p:txBody>
      </p:sp>
      <p:pic>
        <p:nvPicPr>
          <p:cNvPr id="12292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Work Support often requires Negotiation of: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Job Tasks &amp; Methods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" charset="-128"/>
              </a:rPr>
              <a:t>(Functional Vs Topographic)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Hours &amp; Pay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" charset="-128"/>
              </a:rPr>
              <a:t>(Modified work day due to accessible transit schedule)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Support and Supervision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" charset="-128"/>
              </a:rPr>
              <a:t>(May need new tasks taught differently)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Health &amp; Safety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" charset="-128"/>
              </a:rPr>
              <a:t>(Seizure awareness; food allergy awareness)</a:t>
            </a:r>
          </a:p>
        </p:txBody>
      </p:sp>
      <p:pic>
        <p:nvPicPr>
          <p:cNvPr id="14340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Cognitive = Knowledge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Psycho-Motor = Skill’s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Affective/Cognitive = Belief’s/Values</a:t>
            </a:r>
          </a:p>
          <a:p>
            <a:endParaRPr lang="en-US" dirty="0" smtClean="0"/>
          </a:p>
          <a:p>
            <a:r>
              <a:rPr lang="en-US" dirty="0" smtClean="0"/>
              <a:t>Competent =Confident = More Competent = More Confident =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Work Support Scenarios: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Luis is responsible for stocking the Supply Room Inventory. He often finishes stocking a product &amp; then stops, not recalling what to do next. His speech is difficult to understand so he gets frustrated when asking for help. </a:t>
            </a:r>
            <a:r>
              <a:rPr lang="en-US" i="1" u="sng" dirty="0" smtClean="0">
                <a:solidFill>
                  <a:schemeClr val="bg1"/>
                </a:solidFill>
                <a:ea typeface="ＭＳ Ｐゴシック" pitchFamily="-1" charset="-128"/>
              </a:rPr>
              <a:t>Possible Solutions?</a:t>
            </a:r>
            <a:endParaRPr lang="en-US" sz="2600" i="1" u="sng" dirty="0" smtClean="0">
              <a:solidFill>
                <a:schemeClr val="bg1"/>
              </a:solidFill>
              <a:ea typeface="ＭＳ Ｐゴシック" pitchFamily="-1" charset="-128"/>
            </a:endParaRPr>
          </a:p>
        </p:txBody>
      </p:sp>
      <p:pic>
        <p:nvPicPr>
          <p:cNvPr id="17412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Work Support Scenarios: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Sharon works in a bakery. She is usually in back, but sometimes brings products to the retail area where she’ll ask customers how they are, if they are married, and if they enjoy Elvis. </a:t>
            </a:r>
            <a:r>
              <a:rPr lang="en-US" i="1" u="sng" dirty="0" smtClean="0">
                <a:solidFill>
                  <a:schemeClr val="bg1"/>
                </a:solidFill>
                <a:ea typeface="ＭＳ Ｐゴシック" pitchFamily="-1" charset="-128"/>
              </a:rPr>
              <a:t>Possible Solutions?</a:t>
            </a:r>
            <a:endParaRPr lang="en-US" sz="2600" i="1" u="sng" dirty="0" smtClean="0">
              <a:solidFill>
                <a:schemeClr val="bg1"/>
              </a:solidFill>
              <a:ea typeface="ＭＳ Ｐゴシック" pitchFamily="-1" charset="-128"/>
            </a:endParaRPr>
          </a:p>
        </p:txBody>
      </p:sp>
      <p:pic>
        <p:nvPicPr>
          <p:cNvPr id="18436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Self-Support/Self-Management: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Skills or Supports that foster Autonomy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Teach &amp; Support these Critical Elements: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What needs to be Done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How it needs to be Done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When it needs to be Done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The Criteria for Success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bg1"/>
                </a:solidFill>
                <a:ea typeface="+mn-ea"/>
                <a:cs typeface="+mn-cs"/>
              </a:rPr>
              <a:t>What needs to be be done Next</a:t>
            </a:r>
          </a:p>
        </p:txBody>
      </p:sp>
      <p:pic>
        <p:nvPicPr>
          <p:cNvPr id="19460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Summary Self-Support/Self-Management: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proper Systematic Instruction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Don’t replace the Natural Trainer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Negotiate Tasks within Reason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Self-Management: Checklists, Apps, Schedules, Pictures, Recorded Cues…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Remember that Social Issues cause most job loss</a:t>
            </a:r>
          </a:p>
        </p:txBody>
      </p:sp>
      <p:pic>
        <p:nvPicPr>
          <p:cNvPr id="20484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-1" charset="-128"/>
              </a:rPr>
              <a:t>Facilitating Worksite Support: Work Support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bg1"/>
                </a:solidFill>
                <a:ea typeface="ＭＳ Ｐゴシック" pitchFamily="-1" charset="-128"/>
              </a:rPr>
              <a:t>Summary Self-Support/Self-Management: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proper Systematic Instruction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Don’t replace the Natural Trainer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Negotiate Tasks within Reason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Use Self-Management: Checklists, Apps, Schedules, Pictures, Recorded Cues…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-1" charset="-128"/>
              </a:rPr>
              <a:t>Remember that Social Issues cause most job loss</a:t>
            </a:r>
          </a:p>
        </p:txBody>
      </p:sp>
      <p:pic>
        <p:nvPicPr>
          <p:cNvPr id="20484" name="Picture 6" descr="GHA4a_black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476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Teach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Errorless Learning</a:t>
            </a:r>
          </a:p>
          <a:p>
            <a:endParaRPr lang="en-US" dirty="0" smtClean="0"/>
          </a:p>
          <a:p>
            <a:r>
              <a:rPr lang="en-US" dirty="0" smtClean="0"/>
              <a:t>Time Delay</a:t>
            </a:r>
          </a:p>
          <a:p>
            <a:endParaRPr lang="en-US" dirty="0" smtClean="0"/>
          </a:p>
          <a:p>
            <a:r>
              <a:rPr lang="en-US" dirty="0" smtClean="0"/>
              <a:t>Prompting</a:t>
            </a:r>
          </a:p>
          <a:p>
            <a:endParaRPr lang="en-US" dirty="0" smtClean="0"/>
          </a:p>
          <a:p>
            <a:r>
              <a:rPr lang="en-US" dirty="0" smtClean="0"/>
              <a:t>Reinforcement/Motivation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Errorless Learning???</a:t>
            </a:r>
            <a:endParaRPr lang="en-US" dirty="0"/>
          </a:p>
        </p:txBody>
      </p:sp>
      <p:pic>
        <p:nvPicPr>
          <p:cNvPr id="1026" name="Picture 2" descr="C:\Users\c.smith\AppData\Local\Microsoft\Windows\Temporary Internet Files\Content.Outlook\X1WMOQ7F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5577840" cy="420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Errorless Learning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Mistakes aren’t always the best teacher</a:t>
            </a:r>
          </a:p>
          <a:p>
            <a:r>
              <a:rPr lang="en-US" dirty="0" smtClean="0"/>
              <a:t>Hard to unlearn the “wrong” way</a:t>
            </a:r>
          </a:p>
          <a:p>
            <a:r>
              <a:rPr lang="en-US" dirty="0" smtClean="0"/>
              <a:t>Mistakes can be demoralizing</a:t>
            </a:r>
          </a:p>
          <a:p>
            <a:r>
              <a:rPr lang="en-US" dirty="0" smtClean="0"/>
              <a:t>Minimize errors &amp; decrease frustration</a:t>
            </a:r>
          </a:p>
          <a:p>
            <a:r>
              <a:rPr lang="en-US" dirty="0" smtClean="0"/>
              <a:t>Maximize correct learning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Prompting Pitfalls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Much Information!!</a:t>
            </a:r>
          </a:p>
          <a:p>
            <a:r>
              <a:rPr lang="en-US" dirty="0" smtClean="0"/>
              <a:t>Multiple prompts given concurrently </a:t>
            </a:r>
          </a:p>
          <a:p>
            <a:r>
              <a:rPr lang="en-US" dirty="0" smtClean="0"/>
              <a:t>Prompt mixed with extra conversation</a:t>
            </a:r>
          </a:p>
          <a:p>
            <a:r>
              <a:rPr lang="en-US" dirty="0" smtClean="0"/>
              <a:t>“I’m There for You”</a:t>
            </a:r>
          </a:p>
          <a:p>
            <a:r>
              <a:rPr lang="en-US" dirty="0" smtClean="0"/>
              <a:t>Prompts provided automatically, not based on data or need</a:t>
            </a:r>
          </a:p>
          <a:p>
            <a:r>
              <a:rPr lang="en-US" dirty="0" smtClean="0"/>
              <a:t>Level/type of prompt not decreased</a:t>
            </a:r>
          </a:p>
          <a:p>
            <a:r>
              <a:rPr lang="en-US" dirty="0" smtClean="0"/>
              <a:t>The Dreaded….Prompt Dependency</a:t>
            </a:r>
          </a:p>
          <a:p>
            <a:r>
              <a:rPr lang="en-US" dirty="0" smtClean="0"/>
              <a:t>Play Cary Griffin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Delay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between cue &amp; performance of step</a:t>
            </a:r>
          </a:p>
          <a:p>
            <a:endParaRPr lang="en-US" dirty="0" smtClean="0"/>
          </a:p>
          <a:p>
            <a:r>
              <a:rPr lang="en-US" dirty="0" smtClean="0"/>
              <a:t>ES frequently prompt to quickly</a:t>
            </a:r>
          </a:p>
          <a:p>
            <a:endParaRPr lang="en-US" dirty="0" smtClean="0"/>
          </a:p>
          <a:p>
            <a:r>
              <a:rPr lang="en-US" dirty="0" smtClean="0"/>
              <a:t>Increase time for new steps/tasks</a:t>
            </a:r>
          </a:p>
          <a:p>
            <a:r>
              <a:rPr lang="en-US" dirty="0" smtClean="0"/>
              <a:t>   * Count to 5 general guide</a:t>
            </a:r>
          </a:p>
          <a:p>
            <a:endParaRPr lang="en-US" dirty="0" smtClean="0"/>
          </a:p>
          <a:p>
            <a:r>
              <a:rPr lang="en-US" dirty="0" smtClean="0"/>
              <a:t>Intervene if mistake indicates/progress halts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c.smith\AppData\Local\Microsoft\Windows\Temporary Internet Files\Content.Outlook\X1WMOQ7F\Tim Screwdriver 3 (2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1200"/>
            <a:ext cx="3857625" cy="521208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Instruction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powerful teaching technique</a:t>
            </a:r>
          </a:p>
          <a:p>
            <a:r>
              <a:rPr lang="en-US" dirty="0" smtClean="0"/>
              <a:t>Rarely understood</a:t>
            </a:r>
          </a:p>
          <a:p>
            <a:r>
              <a:rPr lang="en-US" dirty="0" smtClean="0"/>
              <a:t>Frequently misused</a:t>
            </a:r>
          </a:p>
          <a:p>
            <a:endParaRPr lang="en-US" dirty="0" smtClean="0"/>
          </a:p>
          <a:p>
            <a:r>
              <a:rPr lang="en-US" b="1" dirty="0" smtClean="0"/>
              <a:t>*Correct:   Facilitate learning, support independence</a:t>
            </a:r>
          </a:p>
          <a:p>
            <a:endParaRPr lang="en-US" b="1" dirty="0" smtClean="0"/>
          </a:p>
          <a:p>
            <a:r>
              <a:rPr lang="en-US" b="1" dirty="0" smtClean="0"/>
              <a:t>*Incorrect:  Inhibit learning, create overdependence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Prompts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Verbal:  </a:t>
            </a:r>
            <a:r>
              <a:rPr lang="en-US" dirty="0" smtClean="0"/>
              <a:t>spoken instruction/reminder</a:t>
            </a:r>
          </a:p>
          <a:p>
            <a:endParaRPr lang="en-US" b="1" dirty="0" smtClean="0"/>
          </a:p>
          <a:p>
            <a:r>
              <a:rPr lang="en-US" dirty="0" smtClean="0"/>
              <a:t>Gestural: gesture indicates next step</a:t>
            </a:r>
          </a:p>
          <a:p>
            <a:endParaRPr lang="en-US" dirty="0" smtClean="0"/>
          </a:p>
          <a:p>
            <a:r>
              <a:rPr lang="en-US" dirty="0" smtClean="0"/>
              <a:t>Modeling:  show how to do the task</a:t>
            </a:r>
          </a:p>
          <a:p>
            <a:endParaRPr lang="en-US" dirty="0" smtClean="0"/>
          </a:p>
          <a:p>
            <a:r>
              <a:rPr lang="en-US" dirty="0" smtClean="0"/>
              <a:t>Physical: Provide physical assistance (hand over hand)</a:t>
            </a:r>
          </a:p>
          <a:p>
            <a:r>
              <a:rPr lang="en-US" dirty="0" smtClean="0"/>
              <a:t>The issue of stamina??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Hierarchy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Begin with the least intrusive prompt</a:t>
            </a:r>
          </a:p>
          <a:p>
            <a:r>
              <a:rPr lang="en-US" dirty="0" smtClean="0"/>
              <a:t>2. Wait 5 seconds</a:t>
            </a:r>
          </a:p>
          <a:p>
            <a:r>
              <a:rPr lang="en-US" dirty="0" smtClean="0"/>
              <a:t>*Intervene if error about to be made (errorless learning)</a:t>
            </a:r>
          </a:p>
          <a:p>
            <a:r>
              <a:rPr lang="en-US" dirty="0" smtClean="0"/>
              <a:t>3. Go to next prompt </a:t>
            </a:r>
            <a:r>
              <a:rPr lang="en-US" b="1" dirty="0" smtClean="0"/>
              <a:t>ONLY </a:t>
            </a:r>
            <a:r>
              <a:rPr lang="en-US" dirty="0" smtClean="0"/>
              <a:t>if step not performed</a:t>
            </a:r>
          </a:p>
          <a:p>
            <a:r>
              <a:rPr lang="en-US" dirty="0" smtClean="0"/>
              <a:t>*wait 5 seconds</a:t>
            </a:r>
          </a:p>
          <a:p>
            <a:r>
              <a:rPr lang="en-US" dirty="0" smtClean="0"/>
              <a:t>4. Continue process as necessary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Fading Prompts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Fading correctly is a equally critical component</a:t>
            </a:r>
          </a:p>
          <a:p>
            <a:endParaRPr lang="en-US" dirty="0" smtClean="0"/>
          </a:p>
          <a:p>
            <a:r>
              <a:rPr lang="en-US" dirty="0" smtClean="0"/>
              <a:t>Goal is to “back-off” the prompting hierarchy</a:t>
            </a:r>
          </a:p>
          <a:p>
            <a:endParaRPr lang="en-US" dirty="0" smtClean="0"/>
          </a:p>
          <a:p>
            <a:r>
              <a:rPr lang="en-US" dirty="0" smtClean="0"/>
              <a:t>Start working on fading as soon as correct prompt level has been determined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product to provide prompt</a:t>
            </a:r>
          </a:p>
          <a:p>
            <a:endParaRPr lang="en-US" dirty="0" smtClean="0"/>
          </a:p>
          <a:p>
            <a:r>
              <a:rPr lang="en-US" dirty="0" smtClean="0"/>
              <a:t>Checklist, photos, written/visual schedule, etc</a:t>
            </a:r>
          </a:p>
          <a:p>
            <a:r>
              <a:rPr lang="en-US" dirty="0" smtClean="0"/>
              <a:t>Use if task not mastered despite correct prompting &amp; teach strategies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Assists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The purposeful arrangement of events in order to increase recurrence of desired behavior</a:t>
            </a:r>
          </a:p>
          <a:p>
            <a:endParaRPr lang="en-US" b="1" dirty="0" smtClean="0"/>
          </a:p>
          <a:p>
            <a:r>
              <a:rPr lang="en-US" b="1" dirty="0" smtClean="0"/>
              <a:t>If behavior doesn’t increase or recur… it wasn’t  reinforcing!!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If it is a good desirable thing, it is a reinforcer </a:t>
            </a:r>
          </a:p>
          <a:p>
            <a:endParaRPr lang="en-US" dirty="0" smtClean="0"/>
          </a:p>
          <a:p>
            <a:r>
              <a:rPr lang="en-US" dirty="0" smtClean="0"/>
              <a:t>2. The most powerful reinforcer should always result in correct task performance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R+: Common Misconceptions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features of an environment that promote desired, initiative, cooperation &amp; desired behaviors.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Functionally impossible to “motivate” anyone to do anything</a:t>
            </a:r>
          </a:p>
          <a:p>
            <a:r>
              <a:rPr lang="en-US" dirty="0" smtClean="0"/>
              <a:t>Motivation comes from within</a:t>
            </a:r>
          </a:p>
          <a:p>
            <a:r>
              <a:rPr lang="en-US" dirty="0" smtClean="0"/>
              <a:t>DPG is critical to finding a good job match</a:t>
            </a:r>
          </a:p>
          <a:p>
            <a:r>
              <a:rPr lang="en-US" dirty="0" smtClean="0"/>
              <a:t>Work &amp; environment must be intrinsically motivating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Reinforcers occur naturally in workplace</a:t>
            </a:r>
          </a:p>
          <a:p>
            <a:r>
              <a:rPr lang="en-US" dirty="0" smtClean="0"/>
              <a:t>Paycheck </a:t>
            </a:r>
          </a:p>
          <a:p>
            <a:r>
              <a:rPr lang="en-US" dirty="0" smtClean="0"/>
              <a:t>Recognition in staff meeting</a:t>
            </a:r>
          </a:p>
          <a:p>
            <a:r>
              <a:rPr lang="en-US" dirty="0" smtClean="0"/>
              <a:t>“Thank-you” or appreciation from co-workers </a:t>
            </a:r>
          </a:p>
          <a:p>
            <a:r>
              <a:rPr lang="en-US" dirty="0" smtClean="0"/>
              <a:t>Good review </a:t>
            </a:r>
          </a:p>
          <a:p>
            <a:r>
              <a:rPr lang="en-US" dirty="0" smtClean="0"/>
              <a:t>Is the individual being allowed to </a:t>
            </a:r>
            <a:r>
              <a:rPr lang="en-US" smtClean="0"/>
              <a:t>spend money that they make at work?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Reinforcers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 use a screw driver</a:t>
            </a:r>
          </a:p>
          <a:p>
            <a:r>
              <a:rPr lang="en-US" dirty="0" smtClean="0"/>
              <a:t>Power Drill</a:t>
            </a:r>
          </a:p>
          <a:p>
            <a:r>
              <a:rPr lang="en-US" dirty="0" smtClean="0"/>
              <a:t>Projector</a:t>
            </a:r>
          </a:p>
          <a:p>
            <a:r>
              <a:rPr lang="en-US" dirty="0" smtClean="0"/>
              <a:t>Vacuuming</a:t>
            </a:r>
          </a:p>
          <a:p>
            <a:r>
              <a:rPr lang="en-US" dirty="0" smtClean="0"/>
              <a:t>Sweeping</a:t>
            </a:r>
          </a:p>
          <a:p>
            <a:r>
              <a:rPr lang="en-US" dirty="0" smtClean="0"/>
              <a:t>Setting up the stage &amp; lobby areas</a:t>
            </a:r>
          </a:p>
          <a:p>
            <a:r>
              <a:rPr lang="en-US" dirty="0" smtClean="0"/>
              <a:t>Laundry</a:t>
            </a:r>
          </a:p>
          <a:p>
            <a:r>
              <a:rPr lang="en-US" dirty="0" smtClean="0"/>
              <a:t>Ironing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Tim’s Systematic Instruction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rate in natural reinforcers</a:t>
            </a:r>
          </a:p>
          <a:p>
            <a:endParaRPr lang="en-US" dirty="0" smtClean="0"/>
          </a:p>
          <a:p>
            <a:r>
              <a:rPr lang="en-US" dirty="0" smtClean="0"/>
              <a:t>Artificial reinforcers</a:t>
            </a:r>
          </a:p>
          <a:p>
            <a:r>
              <a:rPr lang="en-US" dirty="0" smtClean="0"/>
              <a:t>Increased praise</a:t>
            </a:r>
          </a:p>
          <a:p>
            <a:r>
              <a:rPr lang="en-US" dirty="0" smtClean="0"/>
              <a:t>More frequent breaks</a:t>
            </a:r>
          </a:p>
          <a:p>
            <a:r>
              <a:rPr lang="en-US" dirty="0" smtClean="0"/>
              <a:t>Shorter timeline for paycheck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Reinforcers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Behavior- Communication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“stresses you out?”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–Communication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Exercise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do you do to relieve your stress?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Behavior-Communication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“stresses out people you provide services to?”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–Communication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How do people you provide services to relieve stress?”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Functional Analysis </a:t>
            </a:r>
          </a:p>
          <a:p>
            <a:r>
              <a:rPr lang="en-US" dirty="0" smtClean="0"/>
              <a:t>Values Re: Herb Lovett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“Positive reinforcement technologies are perfectly capable of being controlling, demeaning, hardest of all to see, irrelevant and frustrating to people’s real needs and wishes”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Environmental Fit </a:t>
            </a:r>
            <a:endParaRPr lang="en-US" dirty="0"/>
          </a:p>
        </p:txBody>
      </p:sp>
      <p:pic>
        <p:nvPicPr>
          <p:cNvPr id="4" name="Carol Ann.mpg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52388"/>
            <a:ext cx="102108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Functional Analysis </a:t>
            </a:r>
          </a:p>
          <a:p>
            <a:r>
              <a:rPr lang="en-US" dirty="0" smtClean="0"/>
              <a:t>Values- Re: Herb Lovett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Creating responsive environments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Serious concerns require serious relationships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Keith Yandle Radcliff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Functional Analysis </a:t>
            </a:r>
          </a:p>
          <a:p>
            <a:endParaRPr lang="en-US" dirty="0" smtClean="0"/>
          </a:p>
          <a:p>
            <a:r>
              <a:rPr lang="en-US" dirty="0" smtClean="0"/>
              <a:t>Exercise </a:t>
            </a:r>
          </a:p>
          <a:p>
            <a:endParaRPr lang="en-US" dirty="0" smtClean="0"/>
          </a:p>
          <a:p>
            <a:r>
              <a:rPr lang="en-US" dirty="0" smtClean="0"/>
              <a:t>Break into groups and discuss people we work with who have problematic behaviors and brain storm strategies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attending!!!</a:t>
            </a:r>
          </a:p>
          <a:p>
            <a:r>
              <a:rPr lang="en-US" dirty="0" smtClean="0"/>
              <a:t>Corey Smith </a:t>
            </a:r>
          </a:p>
          <a:p>
            <a:r>
              <a:rPr lang="en-US" dirty="0" smtClean="0"/>
              <a:t>Griffin-Hammis Associates Inc</a:t>
            </a:r>
          </a:p>
          <a:p>
            <a:r>
              <a:rPr lang="en-US" dirty="0" smtClean="0"/>
              <a:t>Educate, Demonstrate, Change, Sustain</a:t>
            </a:r>
          </a:p>
          <a:p>
            <a:r>
              <a:rPr lang="en-US" dirty="0" smtClean="0">
                <a:hlinkClick r:id="rId2"/>
              </a:rPr>
              <a:t>csmith@griffinhammis.com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not short cuts!!!</a:t>
            </a:r>
            <a:endParaRPr lang="en-US" dirty="0"/>
          </a:p>
        </p:txBody>
      </p:sp>
      <p:pic>
        <p:nvPicPr>
          <p:cNvPr id="7" name="Picture 2" descr="C:\Users\c.smith\AppData\Local\Microsoft\Windows\Temporary Internet Files\Content.Outlook\ZZF8JZJT\Josh 2 004 (2).JPG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05000"/>
            <a:ext cx="4411772" cy="3304184"/>
          </a:xfrm>
        </p:spPr>
      </p:pic>
      <p:pic>
        <p:nvPicPr>
          <p:cNvPr id="8" name="Picture 2" descr="C:\Users\c.smith\AppData\Local\Microsoft\Windows\Temporary Internet Files\Content.IE5\YVLV21P1\thumbnailCAZOHLVO.jpg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981200"/>
            <a:ext cx="3657600" cy="328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“Communication is the Problem to the Answer”  10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lose jobs based on ineffective communication strategies and and social skills.</a:t>
            </a:r>
          </a:p>
          <a:p>
            <a:r>
              <a:rPr lang="en-US" dirty="0" smtClean="0"/>
              <a:t>All behavior is a form of communication</a:t>
            </a:r>
          </a:p>
          <a:p>
            <a:r>
              <a:rPr lang="en-US" dirty="0" smtClean="0"/>
              <a:t>The concept of competence deviance</a:t>
            </a:r>
          </a:p>
          <a:p>
            <a:r>
              <a:rPr lang="en-US" dirty="0" smtClean="0"/>
              <a:t>Why do people behave differently in different environments? </a:t>
            </a:r>
          </a:p>
          <a:p>
            <a:r>
              <a:rPr lang="en-US" dirty="0" smtClean="0"/>
              <a:t>Using communication devises and teaching coworkers how to assist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</a:t>
            </a:r>
            <a:endParaRPr lang="en-US" dirty="0"/>
          </a:p>
        </p:txBody>
      </p:sp>
      <p:pic>
        <p:nvPicPr>
          <p:cNvPr id="4" name="Craig.mpg">
            <a:hlinkClick r:id="" action="ppaction://media"/>
          </p:cNvPr>
          <p:cNvPicPr>
            <a:picLocks noGrp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2411413"/>
            <a:ext cx="40909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.smith\AppData\Local\Microsoft\Windows\Temporary Internet Files\Content.Outlook\X1WMOQ7F\OWLI9SVM.jpg"/>
          <p:cNvPicPr>
            <a:picLocks noGrp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595937" y="344090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Doing a Job Analysis during the Informational Interview </a:t>
            </a:r>
            <a:endParaRPr lang="en-US" dirty="0"/>
          </a:p>
        </p:txBody>
      </p:sp>
      <p:pic>
        <p:nvPicPr>
          <p:cNvPr id="4" name="Picture 2" descr="C:\Users\c.smith\AppData\Local\Microsoft\Windows\Temporary Internet Files\Content.Outlook\ZZF8JZJT\Josh 2 001 (2)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2332038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1093</TotalTime>
  <Words>1710</Words>
  <Application>Microsoft Office PowerPoint</Application>
  <PresentationFormat>On-screen Show (4:3)</PresentationFormat>
  <Paragraphs>337</Paragraphs>
  <Slides>59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Urban</vt:lpstr>
      <vt:lpstr>Effective Job Coaching &amp; Fading Strategies </vt:lpstr>
      <vt:lpstr>Effective Training</vt:lpstr>
      <vt:lpstr>Types of Learning </vt:lpstr>
      <vt:lpstr>Systematic Instruction</vt:lpstr>
      <vt:lpstr>Tim’s Systematic Instruction</vt:lpstr>
      <vt:lpstr>There are not short cuts!!!</vt:lpstr>
      <vt:lpstr>“Communication is the Problem to the Answer”  10 CC</vt:lpstr>
      <vt:lpstr>Assistive Technology </vt:lpstr>
      <vt:lpstr>Doing a Job Analysis during the Informational Interview </vt:lpstr>
      <vt:lpstr>Identifying the “What”</vt:lpstr>
      <vt:lpstr>Work Culture???</vt:lpstr>
      <vt:lpstr>The Job Analysis Record (JAR)</vt:lpstr>
      <vt:lpstr>JAR When to Use </vt:lpstr>
      <vt:lpstr>Goodness of Fit</vt:lpstr>
      <vt:lpstr>JAR: Key Components </vt:lpstr>
      <vt:lpstr>The Job Analysis Record (JAR)</vt:lpstr>
      <vt:lpstr>Core Routines </vt:lpstr>
      <vt:lpstr>Episodic Routines</vt:lpstr>
      <vt:lpstr>Customized Tasks @ Training</vt:lpstr>
      <vt:lpstr>Task Analysis </vt:lpstr>
      <vt:lpstr>Facilitating Worksite Support</vt:lpstr>
      <vt:lpstr>Facilitating Worksite Support: Job Analysis</vt:lpstr>
      <vt:lpstr>Facilitating Worksite Support: Job Analysis</vt:lpstr>
      <vt:lpstr>Facilitating Worksite Support: Job Analysis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Facilitating Worksite Support: Work Support</vt:lpstr>
      <vt:lpstr>How to Teach</vt:lpstr>
      <vt:lpstr>Errorless Learning???</vt:lpstr>
      <vt:lpstr>Errorless Learning</vt:lpstr>
      <vt:lpstr>Prompting Pitfalls </vt:lpstr>
      <vt:lpstr>Time Delay</vt:lpstr>
      <vt:lpstr>Prompts </vt:lpstr>
      <vt:lpstr>Types of Prompts</vt:lpstr>
      <vt:lpstr>Using the Hierarchy</vt:lpstr>
      <vt:lpstr>Fading Prompts </vt:lpstr>
      <vt:lpstr>Instructional Assists</vt:lpstr>
      <vt:lpstr>Reinforcement </vt:lpstr>
      <vt:lpstr>R+: Common Misconceptions </vt:lpstr>
      <vt:lpstr>Motivation </vt:lpstr>
      <vt:lpstr>Motivation </vt:lpstr>
      <vt:lpstr>Natural Reinforcers </vt:lpstr>
      <vt:lpstr>Artificial Reinforcers</vt:lpstr>
      <vt:lpstr>Behavior Analysis </vt:lpstr>
      <vt:lpstr>Behavior Analysis </vt:lpstr>
      <vt:lpstr>Behavior Analysis </vt:lpstr>
      <vt:lpstr>Behavior Analysis </vt:lpstr>
      <vt:lpstr>Behavior Analysis </vt:lpstr>
      <vt:lpstr>Work Environmental Fit </vt:lpstr>
      <vt:lpstr>Behavior Analysis </vt:lpstr>
      <vt:lpstr>Behavior Analysis </vt:lpstr>
      <vt:lpstr>Questions and Answers</vt:lpstr>
    </vt:vector>
  </TitlesOfParts>
  <Company>GHA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Corey Smith</dc:creator>
  <cp:lastModifiedBy>julie.heckman</cp:lastModifiedBy>
  <cp:revision>35</cp:revision>
  <dcterms:created xsi:type="dcterms:W3CDTF">2017-09-12T02:02:38Z</dcterms:created>
  <dcterms:modified xsi:type="dcterms:W3CDTF">2017-09-13T18:45:39Z</dcterms:modified>
</cp:coreProperties>
</file>